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8/14/2024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8/14/2024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8/14/2024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8/14/2024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8/14/2024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desicomments.com/desi/thank-you/" TargetMode="External"/><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IN"/>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138335" y="177283"/>
            <a:ext cx="9774709" cy="3646430"/>
          </a:xfrm>
        </p:spPr>
        <p:txBody>
          <a:bodyPr anchor="ctr">
            <a:normAutofit/>
          </a:bodyPr>
          <a:lstStyle/>
          <a:p>
            <a:r>
              <a:rPr lang="en-US" sz="4000" b="1" dirty="0">
                <a:solidFill>
                  <a:srgbClr val="FF0000"/>
                </a:solidFill>
                <a:highlight>
                  <a:srgbClr val="800080"/>
                </a:highlight>
                <a:latin typeface="Aharoni" panose="02010803020104030203" pitchFamily="2" charset="-79"/>
                <a:cs typeface="Aharoni" panose="02010803020104030203" pitchFamily="2" charset="-79"/>
              </a:rPr>
              <a:t>Presentation On </a:t>
            </a:r>
            <a:r>
              <a:rPr lang="en-US" sz="4000" b="1" dirty="0" err="1">
                <a:solidFill>
                  <a:srgbClr val="FF0000"/>
                </a:solidFill>
                <a:highlight>
                  <a:srgbClr val="800080"/>
                </a:highlight>
                <a:latin typeface="Aharoni" panose="02010803020104030203" pitchFamily="2" charset="-79"/>
                <a:cs typeface="Aharoni" panose="02010803020104030203" pitchFamily="2" charset="-79"/>
              </a:rPr>
              <a:t>wallmart</a:t>
            </a:r>
            <a:r>
              <a:rPr lang="en-US" sz="4000" b="1" dirty="0">
                <a:solidFill>
                  <a:srgbClr val="FF0000"/>
                </a:solidFill>
                <a:highlight>
                  <a:srgbClr val="800080"/>
                </a:highlight>
                <a:latin typeface="Aharoni" panose="02010803020104030203" pitchFamily="2" charset="-79"/>
                <a:cs typeface="Aharoni" panose="02010803020104030203" pitchFamily="2" charset="-79"/>
              </a:rPr>
              <a:t> Data</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4338735"/>
            <a:ext cx="5268177" cy="1612377"/>
          </a:xfrm>
        </p:spPr>
        <p:txBody>
          <a:bodyPr>
            <a:normAutofit/>
          </a:bodyPr>
          <a:lstStyle/>
          <a:p>
            <a:pPr algn="l">
              <a:spcAft>
                <a:spcPts val="600"/>
              </a:spcAft>
            </a:pPr>
            <a:r>
              <a:rPr lang="en-US" sz="1800" dirty="0">
                <a:solidFill>
                  <a:srgbClr val="FFFFFF"/>
                </a:solidFill>
              </a:rPr>
              <a:t>By Akshit Maheshwari</a:t>
            </a:r>
          </a:p>
          <a:p>
            <a:pPr algn="l">
              <a:spcAft>
                <a:spcPts val="600"/>
              </a:spcAft>
            </a:pPr>
            <a:r>
              <a:rPr lang="en-US" sz="1800" dirty="0">
                <a:solidFill>
                  <a:srgbClr val="FFFFFF"/>
                </a:solidFill>
              </a:rPr>
              <a:t>Data Analyst Intern @ MENTORNESS</a:t>
            </a:r>
          </a:p>
          <a:p>
            <a:pPr algn="l">
              <a:spcAft>
                <a:spcPts val="600"/>
              </a:spcAft>
            </a:pPr>
            <a:r>
              <a:rPr lang="en-US" sz="1800" dirty="0">
                <a:solidFill>
                  <a:srgbClr val="FFFFFF"/>
                </a:solidFill>
              </a:rPr>
              <a:t>Batch -</a:t>
            </a:r>
            <a:r>
              <a:rPr lang="en-IN" sz="1800" b="0" i="0" dirty="0">
                <a:solidFill>
                  <a:srgbClr val="222222"/>
                </a:solidFill>
                <a:effectLst/>
                <a:highlight>
                  <a:srgbClr val="FFFFFF"/>
                </a:highlight>
                <a:latin typeface="Arial" panose="020B0604020202020204" pitchFamily="34" charset="0"/>
              </a:rPr>
              <a:t> MIP-DA-13</a:t>
            </a: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useBgFill="1">
        <p:nvSpPr>
          <p:cNvPr id="14" name="Rectangle 13">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8446F75-224C-1222-D068-F294FE2C1451}"/>
              </a:ext>
            </a:extLst>
          </p:cNvPr>
          <p:cNvPicPr>
            <a:picLocks noGrp="1" noChangeAspect="1"/>
          </p:cNvPicPr>
          <p:nvPr>
            <p:ph idx="1"/>
          </p:nvPr>
        </p:nvPicPr>
        <p:blipFill>
          <a:blip r:embed="rId2"/>
          <a:stretch>
            <a:fillRect/>
          </a:stretch>
        </p:blipFill>
        <p:spPr>
          <a:xfrm>
            <a:off x="509687" y="471487"/>
            <a:ext cx="7349159" cy="59150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sp>
        <p:nvSpPr>
          <p:cNvPr id="2" name="Title 1">
            <a:extLst>
              <a:ext uri="{FF2B5EF4-FFF2-40B4-BE49-F238E27FC236}">
                <a16:creationId xmlns:a16="http://schemas.microsoft.com/office/drawing/2014/main" id="{5CC94DD8-9D91-6AFA-93AE-30643E038E0B}"/>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100" cap="all"/>
              <a:t>List the top 5 products by unit price</a:t>
            </a:r>
          </a:p>
        </p:txBody>
      </p:sp>
    </p:spTree>
    <p:extLst>
      <p:ext uri="{BB962C8B-B14F-4D97-AF65-F5344CB8AC3E}">
        <p14:creationId xmlns:p14="http://schemas.microsoft.com/office/powerpoint/2010/main" val="414601577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1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p:nvSpPr>
          <p:cNvPr id="14" name="Rectangle 13">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E431F26-EFD5-92F0-A797-7803AB798FC3}"/>
              </a:ext>
            </a:extLst>
          </p:cNvPr>
          <p:cNvPicPr>
            <a:picLocks noGrp="1" noChangeAspect="1"/>
          </p:cNvPicPr>
          <p:nvPr>
            <p:ph idx="1"/>
          </p:nvPr>
        </p:nvPicPr>
        <p:blipFill>
          <a:blip r:embed="rId2"/>
          <a:srcRect r="7999" b="-1"/>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F120E-CC68-7E53-1097-2DAEDB21A874}"/>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2800" cap="all">
                <a:solidFill>
                  <a:srgbClr val="FFFFFF"/>
                </a:solidFill>
              </a:rPr>
              <a:t>Retrieve sales transactions that occurred on weekends</a:t>
            </a:r>
          </a:p>
        </p:txBody>
      </p:sp>
      <p:sp>
        <p:nvSpPr>
          <p:cNvPr id="18" name="Freeform: Shape 17">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IN"/>
          </a:p>
        </p:txBody>
      </p:sp>
    </p:spTree>
    <p:extLst>
      <p:ext uri="{BB962C8B-B14F-4D97-AF65-F5344CB8AC3E}">
        <p14:creationId xmlns:p14="http://schemas.microsoft.com/office/powerpoint/2010/main" val="296941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1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p:nvSpPr>
          <p:cNvPr id="14" name="Rectangle 13">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3121D40-A156-BCA1-168C-6D123BB919DD}"/>
              </a:ext>
            </a:extLst>
          </p:cNvPr>
          <p:cNvPicPr>
            <a:picLocks noChangeAspect="1"/>
          </p:cNvPicPr>
          <p:nvPr/>
        </p:nvPicPr>
        <p:blipFill>
          <a:blip r:embed="rId2"/>
          <a:srcRect b="5858"/>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86CEFF-1299-C468-DF4B-CDFE96CA9230}"/>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2300" b="1" cap="all">
                <a:solidFill>
                  <a:srgbClr val="FFFFFF"/>
                </a:solidFill>
              </a:rPr>
              <a:t>Find the number of sales transactions that occurred after 6 PM</a:t>
            </a:r>
          </a:p>
        </p:txBody>
      </p:sp>
      <p:sp>
        <p:nvSpPr>
          <p:cNvPr id="18" name="Freeform: Shape 17">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IN"/>
          </a:p>
        </p:txBody>
      </p:sp>
    </p:spTree>
    <p:extLst>
      <p:ext uri="{BB962C8B-B14F-4D97-AF65-F5344CB8AC3E}">
        <p14:creationId xmlns:p14="http://schemas.microsoft.com/office/powerpoint/2010/main" val="349578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B3628-4321-9C2C-E284-5E06322AA03E}"/>
              </a:ext>
            </a:extLst>
          </p:cNvPr>
          <p:cNvSpPr>
            <a:spLocks noGrp="1"/>
          </p:cNvSpPr>
          <p:nvPr>
            <p:ph type="title"/>
          </p:nvPr>
        </p:nvSpPr>
        <p:spPr>
          <a:xfrm>
            <a:off x="793101" y="125963"/>
            <a:ext cx="11262049" cy="1485900"/>
          </a:xfrm>
        </p:spPr>
        <p:txBody>
          <a:bodyPr>
            <a:normAutofit fontScale="90000"/>
          </a:bodyPr>
          <a:lstStyle/>
          <a:p>
            <a:pPr algn="ctr"/>
            <a:r>
              <a:rPr lang="en-US" sz="4400" dirty="0"/>
              <a:t>List the sales transactions that have a higher total than the average total of all transactions. </a:t>
            </a:r>
            <a:br>
              <a:rPr lang="en-US" sz="4400" dirty="0"/>
            </a:br>
            <a:endParaRPr lang="en-IN" dirty="0"/>
          </a:p>
        </p:txBody>
      </p:sp>
      <p:pic>
        <p:nvPicPr>
          <p:cNvPr id="5" name="Content Placeholder 4">
            <a:extLst>
              <a:ext uri="{FF2B5EF4-FFF2-40B4-BE49-F238E27FC236}">
                <a16:creationId xmlns:a16="http://schemas.microsoft.com/office/drawing/2014/main" id="{9659DF76-39AD-5512-2189-907D40926F69}"/>
              </a:ext>
            </a:extLst>
          </p:cNvPr>
          <p:cNvPicPr>
            <a:picLocks noGrp="1" noChangeAspect="1"/>
          </p:cNvPicPr>
          <p:nvPr>
            <p:ph idx="1"/>
          </p:nvPr>
        </p:nvPicPr>
        <p:blipFill>
          <a:blip r:embed="rId2"/>
          <a:stretch>
            <a:fillRect/>
          </a:stretch>
        </p:blipFill>
        <p:spPr>
          <a:xfrm>
            <a:off x="1019176" y="1323975"/>
            <a:ext cx="11035974" cy="5408061"/>
          </a:xfrm>
        </p:spPr>
      </p:pic>
    </p:spTree>
    <p:extLst>
      <p:ext uri="{BB962C8B-B14F-4D97-AF65-F5344CB8AC3E}">
        <p14:creationId xmlns:p14="http://schemas.microsoft.com/office/powerpoint/2010/main" val="22420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pic>
        <p:nvPicPr>
          <p:cNvPr id="5" name="Picture 4" descr="A black text on a white background">
            <a:extLst>
              <a:ext uri="{FF2B5EF4-FFF2-40B4-BE49-F238E27FC236}">
                <a16:creationId xmlns:a16="http://schemas.microsoft.com/office/drawing/2014/main" id="{159C6770-B9D1-8C39-731E-9E68C53DB01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231640" y="1129005"/>
            <a:ext cx="5999583" cy="4768422"/>
          </a:xfrm>
          <a:prstGeom prst="rect">
            <a:avLst/>
          </a:prstGeom>
        </p:spPr>
      </p:pic>
    </p:spTree>
    <p:extLst>
      <p:ext uri="{BB962C8B-B14F-4D97-AF65-F5344CB8AC3E}">
        <p14:creationId xmlns:p14="http://schemas.microsoft.com/office/powerpoint/2010/main" val="1283305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EBAD5-6843-08FB-ABD1-5B7A1A40BCA3}"/>
              </a:ext>
            </a:extLst>
          </p:cNvPr>
          <p:cNvSpPr>
            <a:spLocks noGrp="1"/>
          </p:cNvSpPr>
          <p:nvPr>
            <p:ph type="title"/>
          </p:nvPr>
        </p:nvSpPr>
        <p:spPr/>
        <p:txBody>
          <a:bodyPr/>
          <a:lstStyle/>
          <a:p>
            <a:r>
              <a:rPr lang="en-IN" dirty="0"/>
              <a:t>What Is SQL ?</a:t>
            </a:r>
          </a:p>
        </p:txBody>
      </p:sp>
      <p:sp>
        <p:nvSpPr>
          <p:cNvPr id="3" name="Content Placeholder 2">
            <a:extLst>
              <a:ext uri="{FF2B5EF4-FFF2-40B4-BE49-F238E27FC236}">
                <a16:creationId xmlns:a16="http://schemas.microsoft.com/office/drawing/2014/main" id="{089752C1-20DF-A9C5-CE62-B4C0BECCD254}"/>
              </a:ext>
            </a:extLst>
          </p:cNvPr>
          <p:cNvSpPr>
            <a:spLocks noGrp="1"/>
          </p:cNvSpPr>
          <p:nvPr>
            <p:ph idx="1"/>
          </p:nvPr>
        </p:nvSpPr>
        <p:spPr/>
        <p:txBody>
          <a:bodyPr/>
          <a:lstStyle/>
          <a:p>
            <a:r>
              <a:rPr lang="en-US" dirty="0"/>
              <a:t>Structured Query Language is a domain-specific language used to manage data, especially in a relational database management system. It is particularly useful in handling structured data, i.e., data incorporating relations among entities and variables.</a:t>
            </a:r>
          </a:p>
          <a:p>
            <a:r>
              <a:rPr lang="en-US" dirty="0"/>
              <a:t>For many, SQL is the "meat and potatoes" of data analysis—it's used for accessing, cleaning, and analyzing data that are stored in databases. It's very easy to learn, yet it's employed by the world's largest companies to solve incredibly challenging problems</a:t>
            </a:r>
          </a:p>
          <a:p>
            <a:endParaRPr lang="en-IN" dirty="0"/>
          </a:p>
        </p:txBody>
      </p:sp>
    </p:spTree>
    <p:extLst>
      <p:ext uri="{BB962C8B-B14F-4D97-AF65-F5344CB8AC3E}">
        <p14:creationId xmlns:p14="http://schemas.microsoft.com/office/powerpoint/2010/main" val="294573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7630-CFF4-8A12-93CA-B75BEB97FED7}"/>
              </a:ext>
            </a:extLst>
          </p:cNvPr>
          <p:cNvSpPr>
            <a:spLocks noGrp="1"/>
          </p:cNvSpPr>
          <p:nvPr>
            <p:ph type="title"/>
          </p:nvPr>
        </p:nvSpPr>
        <p:spPr/>
        <p:txBody>
          <a:bodyPr/>
          <a:lstStyle/>
          <a:p>
            <a:r>
              <a:rPr lang="en-IN" dirty="0" err="1"/>
              <a:t>Analyzing</a:t>
            </a:r>
            <a:r>
              <a:rPr lang="en-IN" dirty="0"/>
              <a:t> Walmart Data</a:t>
            </a:r>
          </a:p>
        </p:txBody>
      </p:sp>
      <p:sp>
        <p:nvSpPr>
          <p:cNvPr id="3" name="Content Placeholder 2">
            <a:extLst>
              <a:ext uri="{FF2B5EF4-FFF2-40B4-BE49-F238E27FC236}">
                <a16:creationId xmlns:a16="http://schemas.microsoft.com/office/drawing/2014/main" id="{B5106F1C-1CDE-E2A9-70EF-C30C2379E0A1}"/>
              </a:ext>
            </a:extLst>
          </p:cNvPr>
          <p:cNvSpPr>
            <a:spLocks noGrp="1"/>
          </p:cNvSpPr>
          <p:nvPr>
            <p:ph idx="1"/>
          </p:nvPr>
        </p:nvSpPr>
        <p:spPr/>
        <p:txBody>
          <a:bodyPr/>
          <a:lstStyle/>
          <a:p>
            <a:r>
              <a:rPr lang="en-US" dirty="0"/>
              <a:t>For a conglomerate as big as Walmart, it is necessary to organize and analyze the large volumes of data generated to make sense of existing performance and identify growth potential</a:t>
            </a:r>
          </a:p>
          <a:p>
            <a:r>
              <a:rPr lang="en-US" dirty="0"/>
              <a:t>Data analysis provides a deeper understanding of processes, behaviors, and trends. It allows organizations to gain insights into customer preferences, market dynamics, and operational efficiency</a:t>
            </a:r>
            <a:endParaRPr lang="en-IN" dirty="0"/>
          </a:p>
        </p:txBody>
      </p:sp>
    </p:spTree>
    <p:extLst>
      <p:ext uri="{BB962C8B-B14F-4D97-AF65-F5344CB8AC3E}">
        <p14:creationId xmlns:p14="http://schemas.microsoft.com/office/powerpoint/2010/main" val="60501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50B6A-227E-07CF-C20E-327340248171}"/>
              </a:ext>
            </a:extLst>
          </p:cNvPr>
          <p:cNvSpPr>
            <a:spLocks noGrp="1"/>
          </p:cNvSpPr>
          <p:nvPr>
            <p:ph type="title"/>
          </p:nvPr>
        </p:nvSpPr>
        <p:spPr>
          <a:xfrm>
            <a:off x="784743" y="685800"/>
            <a:ext cx="5793475" cy="1485900"/>
          </a:xfrm>
        </p:spPr>
        <p:txBody>
          <a:bodyPr>
            <a:normAutofit/>
          </a:bodyPr>
          <a:lstStyle/>
          <a:p>
            <a:r>
              <a:rPr lang="en-IN" dirty="0"/>
              <a:t>Problem Statement</a:t>
            </a:r>
          </a:p>
        </p:txBody>
      </p:sp>
      <p:sp>
        <p:nvSpPr>
          <p:cNvPr id="3" name="Content Placeholder 2">
            <a:extLst>
              <a:ext uri="{FF2B5EF4-FFF2-40B4-BE49-F238E27FC236}">
                <a16:creationId xmlns:a16="http://schemas.microsoft.com/office/drawing/2014/main" id="{EBC1840D-93C1-39B0-78F0-5402E1F92A0C}"/>
              </a:ext>
            </a:extLst>
          </p:cNvPr>
          <p:cNvSpPr>
            <a:spLocks noGrp="1"/>
          </p:cNvSpPr>
          <p:nvPr>
            <p:ph idx="1"/>
          </p:nvPr>
        </p:nvSpPr>
        <p:spPr>
          <a:xfrm>
            <a:off x="-1" y="1381125"/>
            <a:ext cx="7172326" cy="5476875"/>
          </a:xfrm>
        </p:spPr>
        <p:txBody>
          <a:bodyPr>
            <a:normAutofit/>
          </a:bodyPr>
          <a:lstStyle/>
          <a:p>
            <a:r>
              <a:rPr lang="en-US" sz="1600" dirty="0"/>
              <a:t>Retrieve all columns for sales made in a specific branch (e.g., Branch 'A').</a:t>
            </a:r>
          </a:p>
          <a:p>
            <a:r>
              <a:rPr lang="en-US" sz="1600" dirty="0"/>
              <a:t>Find the total sales for each product line.</a:t>
            </a:r>
          </a:p>
          <a:p>
            <a:r>
              <a:rPr lang="en-US" sz="1600" dirty="0"/>
              <a:t>List all sales transactions where the payment method was 'Cash'.</a:t>
            </a:r>
          </a:p>
          <a:p>
            <a:r>
              <a:rPr lang="en-US" sz="1600" dirty="0"/>
              <a:t>Calculate the total gross income generated in each city. </a:t>
            </a:r>
          </a:p>
          <a:p>
            <a:r>
              <a:rPr lang="en-US" sz="1600" dirty="0"/>
              <a:t>Find the average rating given by customers in each branch. </a:t>
            </a:r>
          </a:p>
          <a:p>
            <a:r>
              <a:rPr lang="en-US" sz="1600" dirty="0"/>
              <a:t>Determine the total quantity of each product line sold.</a:t>
            </a:r>
          </a:p>
          <a:p>
            <a:r>
              <a:rPr lang="en-US" sz="1600" dirty="0"/>
              <a:t>List the top 5 products by unit price. </a:t>
            </a:r>
          </a:p>
          <a:p>
            <a:r>
              <a:rPr lang="en-US" sz="1600" dirty="0"/>
              <a:t>Find sales transactions with a gross income greater than 30.</a:t>
            </a:r>
          </a:p>
          <a:p>
            <a:r>
              <a:rPr lang="en-US" sz="1600" dirty="0"/>
              <a:t>Retrieve sales transactions that occurred on weekends.</a:t>
            </a:r>
          </a:p>
          <a:p>
            <a:r>
              <a:rPr lang="en-US" sz="1600" dirty="0"/>
              <a:t>Calculate the total sales and gross income for each month. </a:t>
            </a:r>
          </a:p>
          <a:p>
            <a:r>
              <a:rPr lang="en-US" sz="1600" dirty="0"/>
              <a:t>Find the number of sales transactions that occurred after 6 PM.</a:t>
            </a:r>
          </a:p>
          <a:p>
            <a:r>
              <a:rPr lang="en-US" sz="1600" dirty="0"/>
              <a:t>List the sales transactions that have a higher total than the average total of all transactions. </a:t>
            </a:r>
          </a:p>
          <a:p>
            <a:r>
              <a:rPr lang="en-US" sz="1600" dirty="0"/>
              <a:t>Calculate the cumulative gross income for each branch by date. 15. Find the total cogs for each customer type in each city.</a:t>
            </a:r>
            <a:endParaRPr lang="en-IN" sz="1600" dirty="0"/>
          </a:p>
        </p:txBody>
      </p:sp>
      <p:sp>
        <p:nvSpPr>
          <p:cNvPr id="11" name="Rectangle 10">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Picture 4" descr="Graph on document with pen">
            <a:extLst>
              <a:ext uri="{FF2B5EF4-FFF2-40B4-BE49-F238E27FC236}">
                <a16:creationId xmlns:a16="http://schemas.microsoft.com/office/drawing/2014/main" id="{D4323189-1757-444F-34AB-43B96D107716}"/>
              </a:ext>
            </a:extLst>
          </p:cNvPr>
          <p:cNvPicPr>
            <a:picLocks noChangeAspect="1"/>
          </p:cNvPicPr>
          <p:nvPr/>
        </p:nvPicPr>
        <p:blipFill>
          <a:blip r:embed="rId2"/>
          <a:srcRect l="34573" r="20851" b="-1"/>
          <a:stretch/>
        </p:blipFill>
        <p:spPr>
          <a:xfrm>
            <a:off x="7612260" y="10"/>
            <a:ext cx="4579739" cy="6857990"/>
          </a:xfrm>
          <a:prstGeom prst="rect">
            <a:avLst/>
          </a:prstGeom>
        </p:spPr>
      </p:pic>
    </p:spTree>
    <p:extLst>
      <p:ext uri="{BB962C8B-B14F-4D97-AF65-F5344CB8AC3E}">
        <p14:creationId xmlns:p14="http://schemas.microsoft.com/office/powerpoint/2010/main" val="3047745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7DA85-CF4A-AF5E-0A38-7457EE397E3C}"/>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3800" cap="all"/>
              <a:t>Retrieve all columns for sales made in a specific branch (e.g., Branch 'A')</a:t>
            </a:r>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pic>
        <p:nvPicPr>
          <p:cNvPr id="5" name="Content Placeholder 4">
            <a:extLst>
              <a:ext uri="{FF2B5EF4-FFF2-40B4-BE49-F238E27FC236}">
                <a16:creationId xmlns:a16="http://schemas.microsoft.com/office/drawing/2014/main" id="{DA8A30AD-5477-C8F6-5348-B51CDCE1CDEC}"/>
              </a:ext>
            </a:extLst>
          </p:cNvPr>
          <p:cNvPicPr>
            <a:picLocks noGrp="1" noChangeAspect="1"/>
          </p:cNvPicPr>
          <p:nvPr>
            <p:ph idx="1"/>
          </p:nvPr>
        </p:nvPicPr>
        <p:blipFill>
          <a:blip r:embed="rId2"/>
          <a:stretch>
            <a:fillRect/>
          </a:stretch>
        </p:blipFill>
        <p:spPr>
          <a:xfrm>
            <a:off x="1095375" y="1085850"/>
            <a:ext cx="6200775" cy="5008290"/>
          </a:xfrm>
          <a:prstGeom prst="rect">
            <a:avLst/>
          </a:prstGeom>
        </p:spPr>
      </p:pic>
    </p:spTree>
    <p:extLst>
      <p:ext uri="{BB962C8B-B14F-4D97-AF65-F5344CB8AC3E}">
        <p14:creationId xmlns:p14="http://schemas.microsoft.com/office/powerpoint/2010/main" val="176125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7"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38"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p:nvSpPr>
          <p:cNvPr id="40" name="Rectangle 39">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a:extLst>
              <a:ext uri="{FF2B5EF4-FFF2-40B4-BE49-F238E27FC236}">
                <a16:creationId xmlns:a16="http://schemas.microsoft.com/office/drawing/2014/main" id="{2A87CFCC-8930-69EF-59DC-F121533DEB2C}"/>
              </a:ext>
            </a:extLst>
          </p:cNvPr>
          <p:cNvPicPr>
            <a:picLocks noGrp="1" noChangeAspect="1"/>
          </p:cNvPicPr>
          <p:nvPr>
            <p:ph idx="1"/>
          </p:nvPr>
        </p:nvPicPr>
        <p:blipFill>
          <a:blip r:embed="rId2"/>
          <a:srcRect r="8444" b="-1"/>
          <a:stretch/>
        </p:blipFill>
        <p:spPr>
          <a:xfrm>
            <a:off x="20" y="10"/>
            <a:ext cx="12191980" cy="6857990"/>
          </a:xfrm>
          <a:prstGeom prst="rect">
            <a:avLst/>
          </a:prstGeom>
        </p:spPr>
      </p:pic>
      <p:sp>
        <p:nvSpPr>
          <p:cNvPr id="42" name="Rectangle 41">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a:extLst>
              <a:ext uri="{FF2B5EF4-FFF2-40B4-BE49-F238E27FC236}">
                <a16:creationId xmlns:a16="http://schemas.microsoft.com/office/drawing/2014/main" id="{2FCA3D6D-EFBB-E847-A96C-CEC1B39D41FC}"/>
              </a:ext>
            </a:extLst>
          </p:cNvPr>
          <p:cNvSpPr>
            <a:spLocks noGrp="1" noChangeArrowheads="1"/>
          </p:cNvSpPr>
          <p:nvPr>
            <p:ph type="title"/>
          </p:nvPr>
        </p:nvSpPr>
        <p:spPr bwMode="auto">
          <a:xfrm>
            <a:off x="6298010" y="4333009"/>
            <a:ext cx="5268177" cy="1086237"/>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3600" b="0" i="0" u="none" strike="noStrike" cap="all" normalizeH="0">
                <a:ln>
                  <a:noFill/>
                </a:ln>
                <a:solidFill>
                  <a:srgbClr val="FFFFFF"/>
                </a:solidFill>
                <a:effectLst/>
              </a:rPr>
              <a:t>Find the total sales for each product line </a:t>
            </a:r>
          </a:p>
        </p:txBody>
      </p:sp>
      <p:sp>
        <p:nvSpPr>
          <p:cNvPr id="44" name="Freeform: Shape 43">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IN"/>
          </a:p>
        </p:txBody>
      </p:sp>
    </p:spTree>
    <p:extLst>
      <p:ext uri="{BB962C8B-B14F-4D97-AF65-F5344CB8AC3E}">
        <p14:creationId xmlns:p14="http://schemas.microsoft.com/office/powerpoint/2010/main" val="276577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5"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26"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useBgFill="1">
        <p:nvSpPr>
          <p:cNvPr id="28" name="Rectangle 27">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4717729-8693-DDA9-F96D-74D0870DB72D}"/>
              </a:ext>
            </a:extLst>
          </p:cNvPr>
          <p:cNvPicPr>
            <a:picLocks noGrp="1" noChangeAspect="1"/>
          </p:cNvPicPr>
          <p:nvPr>
            <p:ph idx="1"/>
          </p:nvPr>
        </p:nvPicPr>
        <p:blipFill>
          <a:blip r:embed="rId2"/>
          <a:stretch>
            <a:fillRect/>
          </a:stretch>
        </p:blipFill>
        <p:spPr>
          <a:xfrm>
            <a:off x="257175" y="640079"/>
            <a:ext cx="7575850" cy="5473451"/>
          </a:xfrm>
          <a:prstGeom prst="rect">
            <a:avLst/>
          </a:prstGeom>
        </p:spPr>
      </p:pic>
      <p:sp>
        <p:nvSpPr>
          <p:cNvPr id="30"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sp>
        <p:nvSpPr>
          <p:cNvPr id="4" name="Rectangle 1">
            <a:extLst>
              <a:ext uri="{FF2B5EF4-FFF2-40B4-BE49-F238E27FC236}">
                <a16:creationId xmlns:a16="http://schemas.microsoft.com/office/drawing/2014/main" id="{A2B14A70-B417-4EC6-2E9A-F54462CA02EB}"/>
              </a:ext>
            </a:extLst>
          </p:cNvPr>
          <p:cNvSpPr>
            <a:spLocks noGrp="1" noChangeArrowheads="1"/>
          </p:cNvSpPr>
          <p:nvPr>
            <p:ph type="title"/>
          </p:nvPr>
        </p:nvSpPr>
        <p:spPr bwMode="auto">
          <a:xfrm>
            <a:off x="8569666" y="1314922"/>
            <a:ext cx="3176246" cy="300013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3400" b="0" i="0" u="none" strike="noStrike" cap="all" normalizeH="0">
                <a:ln>
                  <a:noFill/>
                </a:ln>
                <a:effectLst/>
              </a:rPr>
              <a:t>List all sales transactions where the payment method was 'Cash' </a:t>
            </a:r>
          </a:p>
        </p:txBody>
      </p:sp>
    </p:spTree>
    <p:extLst>
      <p:ext uri="{BB962C8B-B14F-4D97-AF65-F5344CB8AC3E}">
        <p14:creationId xmlns:p14="http://schemas.microsoft.com/office/powerpoint/2010/main" val="34364421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B95D11D-2E14-237A-EA36-C3E08E36ED7E}"/>
              </a:ext>
            </a:extLst>
          </p:cNvPr>
          <p:cNvPicPr>
            <a:picLocks noGrp="1" noChangeAspect="1"/>
          </p:cNvPicPr>
          <p:nvPr>
            <p:ph idx="1"/>
          </p:nvPr>
        </p:nvPicPr>
        <p:blipFill>
          <a:blip r:embed="rId2"/>
          <a:stretch>
            <a:fillRect/>
          </a:stretch>
        </p:blipFill>
        <p:spPr>
          <a:xfrm>
            <a:off x="755781" y="1380931"/>
            <a:ext cx="11436220" cy="5411755"/>
          </a:xfrm>
        </p:spPr>
      </p:pic>
      <p:sp>
        <p:nvSpPr>
          <p:cNvPr id="7" name="Title 6">
            <a:extLst>
              <a:ext uri="{FF2B5EF4-FFF2-40B4-BE49-F238E27FC236}">
                <a16:creationId xmlns:a16="http://schemas.microsoft.com/office/drawing/2014/main" id="{A255E4B5-3F25-9177-91B5-9293B91BAF47}"/>
              </a:ext>
            </a:extLst>
          </p:cNvPr>
          <p:cNvSpPr>
            <a:spLocks noGrp="1"/>
          </p:cNvSpPr>
          <p:nvPr>
            <p:ph type="title"/>
          </p:nvPr>
        </p:nvSpPr>
        <p:spPr>
          <a:xfrm>
            <a:off x="1295400" y="65314"/>
            <a:ext cx="9601200" cy="1485900"/>
          </a:xfrm>
        </p:spPr>
        <p:txBody>
          <a:bodyPr/>
          <a:lstStyle/>
          <a:p>
            <a:pPr algn="ctr"/>
            <a:r>
              <a:rPr lang="en-US" dirty="0"/>
              <a:t>Calculate the total gross income generated in each city</a:t>
            </a:r>
            <a:endParaRPr lang="en-IN" dirty="0"/>
          </a:p>
        </p:txBody>
      </p:sp>
    </p:spTree>
    <p:extLst>
      <p:ext uri="{BB962C8B-B14F-4D97-AF65-F5344CB8AC3E}">
        <p14:creationId xmlns:p14="http://schemas.microsoft.com/office/powerpoint/2010/main" val="452272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3077-65A7-7BBF-0FB3-E1EF54B85AC4}"/>
              </a:ext>
            </a:extLst>
          </p:cNvPr>
          <p:cNvSpPr>
            <a:spLocks noGrp="1"/>
          </p:cNvSpPr>
          <p:nvPr>
            <p:ph type="title"/>
          </p:nvPr>
        </p:nvSpPr>
        <p:spPr>
          <a:xfrm>
            <a:off x="1371599" y="247650"/>
            <a:ext cx="9601200" cy="1485900"/>
          </a:xfrm>
        </p:spPr>
        <p:txBody>
          <a:bodyPr/>
          <a:lstStyle/>
          <a:p>
            <a:pPr algn="ctr"/>
            <a:r>
              <a:rPr lang="en-US" dirty="0"/>
              <a:t>Determine the total quantity of each product line sold</a:t>
            </a:r>
            <a:endParaRPr lang="en-IN" dirty="0"/>
          </a:p>
        </p:txBody>
      </p:sp>
      <p:pic>
        <p:nvPicPr>
          <p:cNvPr id="5" name="Content Placeholder 4">
            <a:extLst>
              <a:ext uri="{FF2B5EF4-FFF2-40B4-BE49-F238E27FC236}">
                <a16:creationId xmlns:a16="http://schemas.microsoft.com/office/drawing/2014/main" id="{145605DC-1885-0DFB-C87C-9A5C6C455DB1}"/>
              </a:ext>
            </a:extLst>
          </p:cNvPr>
          <p:cNvPicPr>
            <a:picLocks noGrp="1" noChangeAspect="1"/>
          </p:cNvPicPr>
          <p:nvPr>
            <p:ph idx="1"/>
          </p:nvPr>
        </p:nvPicPr>
        <p:blipFill>
          <a:blip r:embed="rId2"/>
          <a:stretch>
            <a:fillRect/>
          </a:stretch>
        </p:blipFill>
        <p:spPr>
          <a:xfrm>
            <a:off x="1035698" y="1595535"/>
            <a:ext cx="10944808" cy="5207997"/>
          </a:xfrm>
        </p:spPr>
      </p:pic>
    </p:spTree>
    <p:extLst>
      <p:ext uri="{BB962C8B-B14F-4D97-AF65-F5344CB8AC3E}">
        <p14:creationId xmlns:p14="http://schemas.microsoft.com/office/powerpoint/2010/main" val="113243317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602</TotalTime>
  <Words>437</Words>
  <Application>Microsoft Office PowerPoint</Application>
  <PresentationFormat>Widescreen</PresentationFormat>
  <Paragraphs>33</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Aharoni</vt:lpstr>
      <vt:lpstr>Arial</vt:lpstr>
      <vt:lpstr>Calibri</vt:lpstr>
      <vt:lpstr>Franklin Gothic Book</vt:lpstr>
      <vt:lpstr>Crop</vt:lpstr>
      <vt:lpstr>Presentation On wallmart Data</vt:lpstr>
      <vt:lpstr>What Is SQL ?</vt:lpstr>
      <vt:lpstr>Analyzing Walmart Data</vt:lpstr>
      <vt:lpstr>Problem Statement</vt:lpstr>
      <vt:lpstr>Retrieve all columns for sales made in a specific branch (e.g., Branch 'A')</vt:lpstr>
      <vt:lpstr>Find the total sales for each product line </vt:lpstr>
      <vt:lpstr>List all sales transactions where the payment method was 'Cash' </vt:lpstr>
      <vt:lpstr>Calculate the total gross income generated in each city</vt:lpstr>
      <vt:lpstr>Determine the total quantity of each product line sold</vt:lpstr>
      <vt:lpstr>List the top 5 products by unit price</vt:lpstr>
      <vt:lpstr>Retrieve sales transactions that occurred on weekends</vt:lpstr>
      <vt:lpstr>Find the number of sales transactions that occurred after 6 PM</vt:lpstr>
      <vt:lpstr>List the sales transactions that have a higher total than the average total of all transactions.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Akshit Maheshwari</dc:creator>
  <cp:lastModifiedBy>Akshit Maheshwari</cp:lastModifiedBy>
  <cp:revision>1</cp:revision>
  <dcterms:created xsi:type="dcterms:W3CDTF">2024-08-14T17:31:03Z</dcterms:created>
  <dcterms:modified xsi:type="dcterms:W3CDTF">2024-08-15T03:33:16Z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